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</p:sldMasterIdLst>
  <p:sldIdLst>
    <p:sldId id="256" r:id="rId2"/>
    <p:sldId id="257" r:id="rId3"/>
    <p:sldId id="265" r:id="rId4"/>
    <p:sldId id="258" r:id="rId5"/>
    <p:sldId id="259" r:id="rId6"/>
    <p:sldId id="274" r:id="rId7"/>
    <p:sldId id="271" r:id="rId8"/>
    <p:sldId id="263" r:id="rId9"/>
    <p:sldId id="270" r:id="rId10"/>
    <p:sldId id="275" r:id="rId11"/>
    <p:sldId id="276" r:id="rId12"/>
    <p:sldId id="264" r:id="rId13"/>
    <p:sldId id="267" r:id="rId14"/>
    <p:sldId id="268" r:id="rId15"/>
    <p:sldId id="269" r:id="rId16"/>
    <p:sldId id="261" r:id="rId17"/>
    <p:sldId id="273" r:id="rId18"/>
    <p:sldId id="272" r:id="rId19"/>
    <p:sldId id="262" r:id="rId20"/>
    <p:sldId id="26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AF50"/>
    <a:srgbClr val="DADADA"/>
    <a:srgbClr val="E91E63"/>
    <a:srgbClr val="F4E7BB"/>
    <a:srgbClr val="2E2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97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16" y="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234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427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608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4741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072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693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25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13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46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1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45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05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87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46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485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26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26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B4B8764-8823-4366-BE81-2B0D8F0D37AF}" type="datetimeFigureOut">
              <a:rPr lang="en-US" smtClean="0"/>
              <a:t>16.10.2021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133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quest.ms.mff.cuni.cz/prak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quest.ms.mff.cuni.cz/prak/api/documentation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áze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 rot="20961731">
            <a:off x="9829800" y="4802603"/>
            <a:ext cx="1570358" cy="505275"/>
          </a:xfrm>
        </p:spPr>
        <p:txBody>
          <a:bodyPr>
            <a:normAutofit fontScale="55000" lnSpcReduction="20000"/>
          </a:bodyPr>
          <a:lstStyle/>
          <a:p>
            <a:r>
              <a:rPr lang="cs-CZ" dirty="0" smtClean="0">
                <a:latin typeface="Papyrus" panose="03070502060502030205" pitchFamily="66" charset="0"/>
              </a:rPr>
              <a:t>DAVID</a:t>
            </a:r>
          </a:p>
          <a:p>
            <a:r>
              <a:rPr lang="cs-CZ" dirty="0" smtClean="0">
                <a:latin typeface="Papyrus" panose="03070502060502030205" pitchFamily="66" charset="0"/>
              </a:rPr>
              <a:t>NÁPRAVNÍK</a:t>
            </a:r>
            <a:endParaRPr lang="en-US" dirty="0">
              <a:latin typeface="Papyrus" panose="03070502060502030205" pitchFamily="66" charset="0"/>
            </a:endParaRPr>
          </a:p>
        </p:txBody>
      </p:sp>
      <p:sp>
        <p:nvSpPr>
          <p:cNvPr id="4" name="Obdélník 3"/>
          <p:cNvSpPr/>
          <p:nvPr/>
        </p:nvSpPr>
        <p:spPr>
          <a:xfrm rot="20755001">
            <a:off x="8287686" y="4532905"/>
            <a:ext cx="1308441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 err="1" smtClean="0">
                <a:latin typeface="Papyrus" panose="03070502060502030205" pitchFamily="66" charset="0"/>
              </a:rPr>
              <a:t>Katedra</a:t>
            </a:r>
            <a:r>
              <a:rPr lang="en-US" sz="1300" dirty="0" smtClean="0">
                <a:latin typeface="Papyrus" panose="03070502060502030205" pitchFamily="66" charset="0"/>
              </a:rPr>
              <a:t> </a:t>
            </a:r>
            <a:r>
              <a:rPr lang="cs-CZ" sz="1300" dirty="0" err="1">
                <a:latin typeface="Papyrus" panose="03070502060502030205" pitchFamily="66" charset="0"/>
              </a:rPr>
              <a:t>T</a:t>
            </a:r>
            <a:r>
              <a:rPr lang="en-US" sz="1300" dirty="0" err="1" smtClean="0">
                <a:latin typeface="Papyrus" panose="03070502060502030205" pitchFamily="66" charset="0"/>
              </a:rPr>
              <a:t>eoretické</a:t>
            </a:r>
            <a:r>
              <a:rPr lang="en-US" sz="1300" dirty="0" smtClean="0">
                <a:latin typeface="Papyrus" panose="03070502060502030205" pitchFamily="66" charset="0"/>
              </a:rPr>
              <a:t> </a:t>
            </a:r>
            <a:r>
              <a:rPr lang="cs-CZ" sz="1300" dirty="0" err="1">
                <a:latin typeface="Papyrus" panose="03070502060502030205" pitchFamily="66" charset="0"/>
              </a:rPr>
              <a:t>I</a:t>
            </a:r>
            <a:r>
              <a:rPr lang="en-US" sz="1300" dirty="0" err="1" smtClean="0">
                <a:latin typeface="Papyrus" panose="03070502060502030205" pitchFamily="66" charset="0"/>
              </a:rPr>
              <a:t>nformatiky</a:t>
            </a:r>
            <a:r>
              <a:rPr lang="en-US" sz="1300" dirty="0" smtClean="0">
                <a:latin typeface="Papyrus" panose="03070502060502030205" pitchFamily="66" charset="0"/>
              </a:rPr>
              <a:t> a </a:t>
            </a:r>
            <a:r>
              <a:rPr lang="cs-CZ" sz="1300" dirty="0" smtClean="0">
                <a:latin typeface="Papyrus" panose="03070502060502030205" pitchFamily="66" charset="0"/>
              </a:rPr>
              <a:t>M</a:t>
            </a:r>
            <a:r>
              <a:rPr lang="en-US" sz="1300" dirty="0" err="1" smtClean="0">
                <a:latin typeface="Papyrus" panose="03070502060502030205" pitchFamily="66" charset="0"/>
              </a:rPr>
              <a:t>atematické</a:t>
            </a:r>
            <a:r>
              <a:rPr lang="en-US" sz="1300" dirty="0" smtClean="0">
                <a:latin typeface="Papyrus" panose="03070502060502030205" pitchFamily="66" charset="0"/>
              </a:rPr>
              <a:t> </a:t>
            </a:r>
            <a:r>
              <a:rPr lang="cs-CZ" sz="1300" dirty="0" err="1">
                <a:latin typeface="Papyrus" panose="03070502060502030205" pitchFamily="66" charset="0"/>
              </a:rPr>
              <a:t>L</a:t>
            </a:r>
            <a:r>
              <a:rPr lang="en-US" sz="1300" dirty="0" err="1" smtClean="0">
                <a:latin typeface="Papyrus" panose="03070502060502030205" pitchFamily="66" charset="0"/>
              </a:rPr>
              <a:t>ogiky</a:t>
            </a:r>
            <a:endParaRPr lang="en-US" sz="1300" dirty="0">
              <a:latin typeface="Papyrus" panose="03070502060502030205" pitchFamily="66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353293" y="5880233"/>
            <a:ext cx="2809853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err="1" smtClean="0">
                <a:latin typeface="Papyrus" panose="03070502060502030205" pitchFamily="66" charset="0"/>
              </a:rPr>
              <a:t>Vedoucí</a:t>
            </a:r>
            <a:r>
              <a:rPr lang="en-US" sz="900" dirty="0" smtClean="0">
                <a:latin typeface="Papyrus" panose="03070502060502030205" pitchFamily="66" charset="0"/>
              </a:rPr>
              <a:t> </a:t>
            </a:r>
            <a:r>
              <a:rPr lang="en-US" sz="900" dirty="0" err="1" smtClean="0">
                <a:latin typeface="Papyrus" panose="03070502060502030205" pitchFamily="66" charset="0"/>
              </a:rPr>
              <a:t>bakalářské</a:t>
            </a:r>
            <a:r>
              <a:rPr lang="en-US" sz="900" dirty="0" smtClean="0">
                <a:latin typeface="Papyrus" panose="03070502060502030205" pitchFamily="66" charset="0"/>
              </a:rPr>
              <a:t> </a:t>
            </a:r>
            <a:r>
              <a:rPr lang="en-US" sz="900" dirty="0" err="1" smtClean="0">
                <a:latin typeface="Papyrus" panose="03070502060502030205" pitchFamily="66" charset="0"/>
              </a:rPr>
              <a:t>práce</a:t>
            </a:r>
            <a:r>
              <a:rPr lang="en-US" sz="900" dirty="0" smtClean="0">
                <a:latin typeface="Papyrus" panose="03070502060502030205" pitchFamily="66" charset="0"/>
              </a:rPr>
              <a:t>: Mgr. </a:t>
            </a:r>
            <a:r>
              <a:rPr lang="en-US" sz="900" dirty="0" err="1" smtClean="0">
                <a:latin typeface="Papyrus" panose="03070502060502030205" pitchFamily="66" charset="0"/>
              </a:rPr>
              <a:t>Kateřina</a:t>
            </a:r>
            <a:r>
              <a:rPr lang="en-US" sz="900" dirty="0" smtClean="0">
                <a:latin typeface="Papyrus" panose="03070502060502030205" pitchFamily="66" charset="0"/>
              </a:rPr>
              <a:t> </a:t>
            </a:r>
            <a:r>
              <a:rPr lang="en-US" sz="900" dirty="0" err="1" smtClean="0">
                <a:latin typeface="Papyrus" panose="03070502060502030205" pitchFamily="66" charset="0"/>
              </a:rPr>
              <a:t>Macková</a:t>
            </a:r>
            <a:endParaRPr lang="en-US" sz="900" dirty="0" smtClean="0">
              <a:latin typeface="Papyrus" panose="03070502060502030205" pitchFamily="66" charset="0"/>
            </a:endParaRPr>
          </a:p>
          <a:p>
            <a:endParaRPr lang="cs-CZ" sz="400" dirty="0" smtClean="0">
              <a:latin typeface="Papyrus" panose="03070502060502030205" pitchFamily="66" charset="0"/>
            </a:endParaRPr>
          </a:p>
          <a:p>
            <a:r>
              <a:rPr lang="en-US" sz="900" dirty="0" err="1" smtClean="0">
                <a:latin typeface="Papyrus" panose="03070502060502030205" pitchFamily="66" charset="0"/>
              </a:rPr>
              <a:t>Studijní</a:t>
            </a:r>
            <a:r>
              <a:rPr lang="en-US" sz="900" dirty="0" smtClean="0">
                <a:latin typeface="Papyrus" panose="03070502060502030205" pitchFamily="66" charset="0"/>
              </a:rPr>
              <a:t> program: </a:t>
            </a:r>
            <a:r>
              <a:rPr lang="en-US" sz="900" dirty="0" err="1" smtClean="0">
                <a:latin typeface="Papyrus" panose="03070502060502030205" pitchFamily="66" charset="0"/>
              </a:rPr>
              <a:t>Informatika</a:t>
            </a:r>
            <a:r>
              <a:rPr lang="en-US" sz="900" dirty="0" smtClean="0">
                <a:latin typeface="Papyrus" panose="03070502060502030205" pitchFamily="66" charset="0"/>
              </a:rPr>
              <a:t> (B1801)</a:t>
            </a:r>
            <a:endParaRPr lang="cs-CZ" sz="900" dirty="0" smtClean="0">
              <a:latin typeface="Papyrus" panose="03070502060502030205" pitchFamily="66" charset="0"/>
            </a:endParaRPr>
          </a:p>
          <a:p>
            <a:endParaRPr lang="en-US" sz="400" dirty="0" smtClean="0">
              <a:latin typeface="Papyrus" panose="03070502060502030205" pitchFamily="66" charset="0"/>
            </a:endParaRPr>
          </a:p>
          <a:p>
            <a:r>
              <a:rPr lang="en-US" sz="900" dirty="0" err="1" smtClean="0">
                <a:latin typeface="Papyrus" panose="03070502060502030205" pitchFamily="66" charset="0"/>
              </a:rPr>
              <a:t>Studijní</a:t>
            </a:r>
            <a:r>
              <a:rPr lang="en-US" sz="900" dirty="0" smtClean="0">
                <a:latin typeface="Papyrus" panose="03070502060502030205" pitchFamily="66" charset="0"/>
              </a:rPr>
              <a:t> </a:t>
            </a:r>
            <a:r>
              <a:rPr lang="en-US" sz="900" dirty="0" err="1" smtClean="0">
                <a:latin typeface="Papyrus" panose="03070502060502030205" pitchFamily="66" charset="0"/>
              </a:rPr>
              <a:t>obor</a:t>
            </a:r>
            <a:r>
              <a:rPr lang="en-US" sz="900" dirty="0" smtClean="0">
                <a:latin typeface="Papyrus" panose="03070502060502030205" pitchFamily="66" charset="0"/>
              </a:rPr>
              <a:t>: IPSS (1801R048) </a:t>
            </a:r>
            <a:endParaRPr lang="en-US" sz="900" dirty="0">
              <a:latin typeface="Papyrus" panose="03070502060502030205" pitchFamily="66" charset="0"/>
            </a:endParaRPr>
          </a:p>
        </p:txBody>
      </p:sp>
      <p:sp>
        <p:nvSpPr>
          <p:cNvPr id="7" name="Nadpis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10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Papyrus" panose="03070502060502030205" pitchFamily="66" charset="0"/>
              </a:rPr>
              <a:t>Datab</a:t>
            </a:r>
            <a:r>
              <a:rPr lang="cs-CZ" b="1" dirty="0" smtClean="0">
                <a:latin typeface="Papyrus" panose="03070502060502030205" pitchFamily="66" charset="0"/>
              </a:rPr>
              <a:t>á</a:t>
            </a:r>
            <a:r>
              <a:rPr lang="en-US" b="1" dirty="0" err="1" smtClean="0">
                <a:latin typeface="Papyrus" panose="03070502060502030205" pitchFamily="66" charset="0"/>
              </a:rPr>
              <a:t>ze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8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b="1" smtClean="0">
                <a:latin typeface="Papyrus" panose="03070502060502030205" pitchFamily="66" charset="0"/>
              </a:rPr>
              <a:t>Schémata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99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err="1" smtClean="0">
                <a:latin typeface="Papyrus" panose="03070502060502030205" pitchFamily="66" charset="0"/>
              </a:rPr>
              <a:t>Frontend</a:t>
            </a:r>
            <a:endParaRPr lang="en-US" b="1" dirty="0">
              <a:latin typeface="Papyrus" panose="03070502060502030205" pitchFamily="66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951" y="1588633"/>
            <a:ext cx="8697450" cy="489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03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685800"/>
            <a:ext cx="4445605" cy="5425440"/>
          </a:xfrm>
          <a:ln w="127000" cap="flat" cmpd="sng">
            <a:noFill/>
            <a:prstDash val="solid"/>
          </a:ln>
          <a:effectLst>
            <a:glow rad="127000">
              <a:srgbClr val="F4E7BB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/>
          <a:lstStyle/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Výběr tabulky pro hledání</a:t>
            </a:r>
          </a:p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Dynamické vyhledávání</a:t>
            </a:r>
          </a:p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Vyhledávání pomocí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RegExpu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Tabulka výsledků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716" y="426721"/>
            <a:ext cx="5944440" cy="598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66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106" y="568960"/>
            <a:ext cx="6817336" cy="5762340"/>
          </a:xfrm>
          <a:prstGeom prst="rect">
            <a:avLst/>
          </a:prstGeom>
        </p:spPr>
      </p:pic>
      <p:sp useBgFill="1">
        <p:nvSpPr>
          <p:cNvPr id="5" name="Zástupný symbol pro obsah 2"/>
          <p:cNvSpPr>
            <a:spLocks noGrp="1"/>
          </p:cNvSpPr>
          <p:nvPr>
            <p:ph idx="1"/>
          </p:nvPr>
        </p:nvSpPr>
        <p:spPr>
          <a:xfrm>
            <a:off x="914400" y="838200"/>
            <a:ext cx="3581400" cy="4953000"/>
          </a:xfrm>
          <a:ln w="127000" cap="flat" cmpd="sng">
            <a:noFill/>
            <a:prstDash val="solid"/>
          </a:ln>
          <a:effectLst>
            <a:glow rad="127000">
              <a:srgbClr val="F4E7BB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>
            <a:normAutofit/>
          </a:bodyPr>
          <a:lstStyle/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Editace obsahu webu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Plná podpora HTML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Možnost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nahrávnání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obrázků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Metadata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ke stránce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Jazyk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Kategorie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52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0684" y="401320"/>
            <a:ext cx="7667200" cy="5972531"/>
          </a:xfrm>
          <a:prstGeom prst="rect">
            <a:avLst/>
          </a:prstGeom>
        </p:spPr>
      </p:pic>
      <p:sp useBgFill="1">
        <p:nvSpPr>
          <p:cNvPr id="5" name="Zástupný symbol pro obsah 2"/>
          <p:cNvSpPr>
            <a:spLocks noGrp="1"/>
          </p:cNvSpPr>
          <p:nvPr>
            <p:ph idx="1"/>
          </p:nvPr>
        </p:nvSpPr>
        <p:spPr>
          <a:xfrm>
            <a:off x="913795" y="685800"/>
            <a:ext cx="2698085" cy="5425440"/>
          </a:xfrm>
          <a:ln w="127000" cap="flat" cmpd="sng">
            <a:noFill/>
            <a:prstDash val="solid"/>
          </a:ln>
          <a:effectLst>
            <a:glow rad="127000">
              <a:srgbClr val="F4E7BB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>
            <a:normAutofit/>
          </a:bodyPr>
          <a:lstStyle/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Systém práv</a:t>
            </a:r>
          </a:p>
          <a:p>
            <a:pPr lvl="1"/>
            <a:r>
              <a:rPr lang="cs-CZ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Redaktor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Zadavatel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Návštěvník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Vytváření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b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editace </a:t>
            </a:r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účtů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Zahešovaná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hesla</a:t>
            </a:r>
          </a:p>
        </p:txBody>
      </p:sp>
    </p:spTree>
    <p:extLst>
      <p:ext uri="{BB962C8B-B14F-4D97-AF65-F5344CB8AC3E}">
        <p14:creationId xmlns:p14="http://schemas.microsoft.com/office/powerpoint/2010/main" val="2827461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Výsledek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1732449"/>
            <a:ext cx="7447038" cy="4058751"/>
          </a:xfrm>
        </p:spPr>
        <p:txBody>
          <a:bodyPr/>
          <a:lstStyle/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Aktuálně běžící aplikace je využita pro projekt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PraK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quest.ms.mff.cuni.cz/prak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Zadavatelé a redaktoři systém používali přes půl roku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35000 záznamů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Desítky příspěvků</a:t>
            </a:r>
          </a:p>
          <a:p>
            <a:pPr lvl="1"/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 Hologram je aktuálně používán na výstavě ve Vrchlabí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9439" y="3393135"/>
            <a:ext cx="3061657" cy="299949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18904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Testy rychlosti</a:t>
            </a:r>
            <a:endParaRPr lang="en-US" b="1" dirty="0">
              <a:latin typeface="Papyrus" panose="03070502060502030205" pitchFamily="66" charset="0"/>
            </a:endParaRPr>
          </a:p>
        </p:txBody>
      </p:sp>
      <p:sp useBgFill="1"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6675120" y="1737529"/>
            <a:ext cx="4429877" cy="1904831"/>
          </a:xfr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>
            <a:normAutofit fontScale="85000" lnSpcReduction="20000"/>
          </a:bodyPr>
          <a:lstStyle/>
          <a:p>
            <a:pPr marL="36900" indent="0">
              <a:buNone/>
            </a:pPr>
            <a: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Rychlé hledání</a:t>
            </a:r>
            <a:r>
              <a:rPr lang="cs-CZ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cs-CZ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(100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request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ů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přijetí 5 položek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20Mbit/s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   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28.6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			=&gt;    32.7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Instantní zobrazení při 30 </a:t>
            </a:r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fps</a:t>
            </a: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=&gt;    36.8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4" name="Zástupný symbol pro obsah 2"/>
          <p:cNvSpPr txBox="1">
            <a:spLocks/>
          </p:cNvSpPr>
          <p:nvPr/>
        </p:nvSpPr>
        <p:spPr>
          <a:xfrm>
            <a:off x="6675120" y="4201329"/>
            <a:ext cx="4429877" cy="1904831"/>
          </a:xfrm>
          <a:prstGeom prst="rect">
            <a:avLst/>
          </a:prstGeo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Objemné hledání</a:t>
            </a:r>
            <a:b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(100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request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ů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přijetí 1000 položek, 20Mbit/s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513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		=&gt;</a:t>
            </a:r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578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748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5" name="Zástupný symbol pro obsah 2"/>
          <p:cNvSpPr txBox="1">
            <a:spLocks/>
          </p:cNvSpPr>
          <p:nvPr/>
        </p:nvSpPr>
        <p:spPr>
          <a:xfrm>
            <a:off x="1066194" y="1737529"/>
            <a:ext cx="5019646" cy="1904831"/>
          </a:xfrm>
          <a:prstGeom prst="rect">
            <a:avLst/>
          </a:prstGeo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První načtení aplikace </a:t>
            </a:r>
            <a:r>
              <a:rPr lang="cs-CZ" sz="1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(domovská stránka)</a:t>
            </a:r>
            <a: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(10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0x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načtení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načtení DOM objektu, 20Mbit/s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   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411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			=&gt;   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470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   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514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6" name="Zástupný symbol pro obsah 2"/>
          <p:cNvSpPr txBox="1">
            <a:spLocks/>
          </p:cNvSpPr>
          <p:nvPr/>
        </p:nvSpPr>
        <p:spPr>
          <a:xfrm>
            <a:off x="1066193" y="4201329"/>
            <a:ext cx="5019646" cy="1904831"/>
          </a:xfrm>
          <a:prstGeom prst="rect">
            <a:avLst/>
          </a:prstGeo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Nakešované</a:t>
            </a:r>
            <a: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načtení aplikace</a:t>
            </a:r>
            <a:b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načtení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načtení DOM objektu, 20Mbit/s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312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		=&gt;</a:t>
            </a:r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335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359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521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Instalace a </a:t>
            </a:r>
            <a:r>
              <a:rPr lang="cs-CZ" b="1" dirty="0" err="1" smtClean="0">
                <a:latin typeface="Papyrus" panose="03070502060502030205" pitchFamily="66" charset="0"/>
              </a:rPr>
              <a:t>rozš</a:t>
            </a:r>
            <a:r>
              <a:rPr lang="en-US" b="1" dirty="0" err="1">
                <a:latin typeface="Papyrus" panose="03070502060502030205" pitchFamily="66" charset="0"/>
              </a:rPr>
              <a:t>i</a:t>
            </a:r>
            <a:r>
              <a:rPr lang="en-US" b="1" dirty="0" err="1" smtClean="0">
                <a:latin typeface="Papyrus" panose="03070502060502030205" pitchFamily="66" charset="0"/>
              </a:rPr>
              <a:t>r</a:t>
            </a:r>
            <a:r>
              <a:rPr lang="cs-CZ" b="1" dirty="0" err="1" smtClean="0">
                <a:latin typeface="Papyrus" panose="03070502060502030205" pitchFamily="66" charset="0"/>
              </a:rPr>
              <a:t>itelnost</a:t>
            </a:r>
            <a:endParaRPr lang="en-US" b="1" dirty="0">
              <a:latin typeface="Papyrus" panose="03070502060502030205" pitchFamily="66" charset="0"/>
            </a:endParaRPr>
          </a:p>
        </p:txBody>
      </p:sp>
      <p:sp useBgFill="1">
        <p:nvSpPr>
          <p:cNvPr id="4" name="Zástupný symbol pro obsah 2"/>
          <p:cNvSpPr txBox="1">
            <a:spLocks/>
          </p:cNvSpPr>
          <p:nvPr/>
        </p:nvSpPr>
        <p:spPr>
          <a:xfrm>
            <a:off x="1391920" y="1922948"/>
            <a:ext cx="3683000" cy="3629492"/>
          </a:xfrm>
          <a:prstGeom prst="rect">
            <a:avLst/>
          </a:prstGeom>
          <a:effectLst>
            <a:glow rad="63500">
              <a:schemeClr val="bg1"/>
            </a:glow>
            <a:outerShdw blurRad="127000" dist="38100" dir="2700000" sx="102000" sy="102000" algn="tl" rotWithShape="0">
              <a:prstClr val="black"/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sz="10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cs-CZ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/>
            </a:r>
            <a:br>
              <a:rPr lang="cs-CZ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##### 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frontend </a:t>
            </a:r>
            <a:r>
              <a:rPr lang="en-US" sz="1600" dirty="0" err="1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 install </a:t>
            </a:r>
            <a:endParaRPr lang="cs-CZ" sz="1600" dirty="0" smtClean="0">
              <a:solidFill>
                <a:srgbClr val="4CAF50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cd frontend</a:t>
            </a:r>
            <a:endParaRPr lang="cs-CZ" sz="1600" dirty="0" smtClean="0"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cs-CZ" sz="1600" dirty="0" smtClean="0">
                <a:latin typeface="Roboto Mono" pitchFamily="2" charset="0"/>
                <a:ea typeface="Roboto Mono" pitchFamily="2" charset="0"/>
              </a:rPr>
              <a:t>n</a:t>
            </a: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pm install</a:t>
            </a:r>
            <a:endParaRPr lang="cs-CZ" sz="1600" dirty="0" smtClean="0"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##### 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frontend </a:t>
            </a:r>
            <a:r>
              <a:rPr lang="en-US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build</a:t>
            </a:r>
            <a:endParaRPr lang="cs-CZ" sz="1600" dirty="0" smtClean="0">
              <a:solidFill>
                <a:srgbClr val="4CAF50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err="1" smtClean="0"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1600" dirty="0">
                <a:latin typeface="Roboto Mono" pitchFamily="2" charset="0"/>
                <a:ea typeface="Roboto Mono" pitchFamily="2" charset="0"/>
              </a:rPr>
              <a:t>run </a:t>
            </a: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build</a:t>
            </a:r>
            <a:endParaRPr lang="cs-CZ" sz="1600" dirty="0" smtClean="0"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##### 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backend </a:t>
            </a:r>
            <a:r>
              <a:rPr lang="en-US" sz="1600" dirty="0" err="1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install</a:t>
            </a:r>
            <a:endParaRPr lang="cs-CZ" sz="1600" dirty="0" smtClean="0">
              <a:solidFill>
                <a:srgbClr val="4CAF50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cd ../backend</a:t>
            </a:r>
            <a:endParaRPr lang="cs-CZ" sz="1600" dirty="0" smtClean="0"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err="1" smtClean="0"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 install</a:t>
            </a:r>
            <a:endParaRPr lang="cs-CZ" sz="1600" dirty="0" smtClean="0"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node server</a:t>
            </a:r>
            <a:endParaRPr lang="en-US" sz="1600" dirty="0">
              <a:latin typeface="Roboto Mono" pitchFamily="2" charset="0"/>
              <a:ea typeface="Roboto Mono" pitchFamily="2" charset="0"/>
            </a:endParaRPr>
          </a:p>
        </p:txBody>
      </p:sp>
      <p:sp useBgFill="1">
        <p:nvSpPr>
          <p:cNvPr id="6" name="Zástupný symbol pro obsah 2"/>
          <p:cNvSpPr txBox="1">
            <a:spLocks/>
          </p:cNvSpPr>
          <p:nvPr/>
        </p:nvSpPr>
        <p:spPr>
          <a:xfrm>
            <a:off x="7338426" y="1922948"/>
            <a:ext cx="3172094" cy="3629492"/>
          </a:xfrm>
          <a:prstGeom prst="rect">
            <a:avLst/>
          </a:prstGeom>
          <a:effectLst>
            <a:glow rad="63500">
              <a:schemeClr val="bg1"/>
            </a:glow>
            <a:outerShdw blurRad="127000" dist="38100" dir="2700000" sx="102000" sy="102000" algn="tl" rotWithShape="0">
              <a:prstClr val="black"/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sz="16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Roboto Mono" pitchFamily="2" charset="0"/>
                <a:ea typeface="Roboto Mono" pitchFamily="2" charset="0"/>
              </a:rPr>
              <a:t>Samostatně spustitelný modul „Hologram“</a:t>
            </a:r>
            <a:endParaRPr lang="en-US" sz="1600" dirty="0">
              <a:solidFill>
                <a:schemeClr val="accent6">
                  <a:lumMod val="40000"/>
                  <a:lumOff val="60000"/>
                </a:schemeClr>
              </a:solidFill>
              <a:latin typeface="Roboto Mono" pitchFamily="2" charset="0"/>
              <a:ea typeface="Roboto Mono" pitchFamily="2" charset="0"/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8426" y="1922948"/>
            <a:ext cx="3172094" cy="3010436"/>
          </a:xfrm>
          <a:prstGeom prst="rect">
            <a:avLst/>
          </a:prstGeom>
        </p:spPr>
      </p:pic>
      <p:sp>
        <p:nvSpPr>
          <p:cNvPr id="8" name="Obdélník 7"/>
          <p:cNvSpPr/>
          <p:nvPr/>
        </p:nvSpPr>
        <p:spPr>
          <a:xfrm>
            <a:off x="6807278" y="691633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b="1" dirty="0" smtClean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4813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err="1" smtClean="0">
                <a:latin typeface="Papyrus" panose="03070502060502030205" pitchFamily="66" charset="0"/>
              </a:rPr>
              <a:t>Mo</a:t>
            </a:r>
            <a:r>
              <a:rPr lang="en-US" b="1" dirty="0" smtClean="0">
                <a:latin typeface="Papyrus" panose="03070502060502030205" pitchFamily="66" charset="0"/>
              </a:rPr>
              <a:t>z</a:t>
            </a:r>
            <a:r>
              <a:rPr lang="cs-CZ" b="1" dirty="0" err="1" smtClean="0">
                <a:latin typeface="Papyrus" panose="03070502060502030205" pitchFamily="66" charset="0"/>
              </a:rPr>
              <a:t>né</a:t>
            </a:r>
            <a:r>
              <a:rPr lang="cs-CZ" b="1" dirty="0" smtClean="0">
                <a:latin typeface="Papyrus" panose="03070502060502030205" pitchFamily="66" charset="0"/>
              </a:rPr>
              <a:t> další </a:t>
            </a:r>
            <a:r>
              <a:rPr lang="cs-CZ" b="1" dirty="0" err="1" smtClean="0">
                <a:latin typeface="Papyrus" panose="03070502060502030205" pitchFamily="66" charset="0"/>
              </a:rPr>
              <a:t>rozší</a:t>
            </a:r>
            <a:r>
              <a:rPr lang="en-US" b="1" dirty="0" smtClean="0">
                <a:latin typeface="Papyrus" panose="03070502060502030205" pitchFamily="66" charset="0"/>
              </a:rPr>
              <a:t>r</a:t>
            </a:r>
            <a:r>
              <a:rPr lang="cs-CZ" b="1" dirty="0" err="1" smtClean="0">
                <a:latin typeface="Papyrus" panose="03070502060502030205" pitchFamily="66" charset="0"/>
              </a:rPr>
              <a:t>ení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Vyspělejší vyhledávání za pomoci neuronové sítě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 pro uchování a porovnání historických map oproti leteckým snímkům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Hromadné úpravy, šablony a podobné knihovnické funkce</a:t>
            </a:r>
          </a:p>
          <a:p>
            <a:pPr lvl="1"/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 API nepotřebují velký zásah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Frontendu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stačí přidat komponentu pro danou funkcionalitu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délník 3"/>
          <p:cNvSpPr/>
          <p:nvPr/>
        </p:nvSpPr>
        <p:spPr>
          <a:xfrm>
            <a:off x="7476145" y="712801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b="1" dirty="0" smtClean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  <p:sp>
        <p:nvSpPr>
          <p:cNvPr id="5" name="Obdélník 4"/>
          <p:cNvSpPr/>
          <p:nvPr/>
        </p:nvSpPr>
        <p:spPr>
          <a:xfrm>
            <a:off x="4550912" y="691635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b="1" dirty="0" smtClean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3467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Úvod</a:t>
            </a:r>
            <a:endParaRPr lang="en-US" b="1" dirty="0"/>
          </a:p>
        </p:txBody>
      </p:sp>
      <p:sp>
        <p:nvSpPr>
          <p:cNvPr id="5" name="Zástupný symbol pro obsah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Knihovní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systémy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dlouhodobě</a:t>
            </a:r>
            <a:r>
              <a:rPr lang="en-US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uchovávají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data o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naší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historii</a:t>
            </a:r>
            <a:endParaRPr lang="en-US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cs-CZ" dirty="0" smtClean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Tyto</a:t>
            </a:r>
            <a:r>
              <a:rPr lang="en-US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systémy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cs-CZ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často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stagnují</a:t>
            </a:r>
            <a:r>
              <a:rPr lang="en-US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v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zastaralých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verzích</a:t>
            </a:r>
            <a:endParaRPr lang="cs-CZ" dirty="0" smtClean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lvl="1"/>
            <a:r>
              <a:rPr lang="cs-CZ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Primárně kvůli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zpětn</a:t>
            </a:r>
            <a:r>
              <a:rPr lang="cs-CZ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é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kompatibil</a:t>
            </a:r>
            <a:r>
              <a:rPr lang="cs-CZ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itě</a:t>
            </a:r>
            <a:r>
              <a:rPr lang="cs-CZ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, jak softwarové tak i uživatelské</a:t>
            </a:r>
          </a:p>
          <a:p>
            <a:pPr lvl="1"/>
            <a:endParaRPr lang="cs-CZ" dirty="0" smtClean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Nové technologie mohou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přinést</a:t>
            </a:r>
            <a:r>
              <a:rPr lang="en-US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zvýšení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efektivnosti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pracovníků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a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pohodlí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při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práci</a:t>
            </a:r>
            <a:endParaRPr lang="en-US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25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945722" y="4682056"/>
            <a:ext cx="10353762" cy="970450"/>
          </a:xfrm>
        </p:spPr>
        <p:txBody>
          <a:bodyPr/>
          <a:lstStyle/>
          <a:p>
            <a:r>
              <a:rPr lang="en-US" dirty="0" smtClean="0">
                <a:latin typeface="Papyrus" panose="03070502060502030205" pitchFamily="66" charset="0"/>
              </a:rPr>
              <a:t>D</a:t>
            </a:r>
            <a:r>
              <a:rPr lang="cs-CZ" dirty="0" smtClean="0">
                <a:latin typeface="Papyrus" panose="03070502060502030205" pitchFamily="66" charset="0"/>
              </a:rPr>
              <a:t>EKUJI     ZA     POZORNOST</a:t>
            </a:r>
            <a:endParaRPr lang="en-US" dirty="0">
              <a:latin typeface="Papyrus" panose="03070502060502030205" pitchFamily="66" charset="0"/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476" y="685300"/>
            <a:ext cx="7450254" cy="4261546"/>
          </a:xfrm>
          <a:prstGeom prst="rect">
            <a:avLst/>
          </a:prstGeom>
        </p:spPr>
      </p:pic>
      <p:sp>
        <p:nvSpPr>
          <p:cNvPr id="9" name="Obdélník 8"/>
          <p:cNvSpPr/>
          <p:nvPr/>
        </p:nvSpPr>
        <p:spPr>
          <a:xfrm>
            <a:off x="2294294" y="4526285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dirty="0" smtClean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2654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Projekt</a:t>
            </a:r>
            <a:r>
              <a:rPr lang="cs-CZ" b="1" dirty="0" smtClean="0"/>
              <a:t> </a:t>
            </a:r>
            <a:r>
              <a:rPr lang="cs-CZ" b="1" dirty="0" err="1" smtClean="0">
                <a:latin typeface="Papyrus" panose="03070502060502030205" pitchFamily="66" charset="0"/>
              </a:rPr>
              <a:t>PraK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1790718"/>
            <a:ext cx="10353762" cy="4058751"/>
          </a:xfrm>
        </p:spPr>
        <p:txBody>
          <a:bodyPr/>
          <a:lstStyle/>
          <a:p>
            <a:pPr marL="3690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NAKI II 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Prameny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Krkonoš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 algn="ctr">
              <a:buNone/>
            </a:pP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Systém evidence, zpracování a prezentace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pramenů k historii a kultuře Krkonoš</a:t>
            </a:r>
          </a:p>
        </p:txBody>
      </p:sp>
      <p:pic>
        <p:nvPicPr>
          <p:cNvPr id="1028" name="Picture 4" descr="May be an image of text that says 'PRAMENY KRKONOŠ RIESENGEBIRGSQUELLEN'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7009" y="2914651"/>
            <a:ext cx="7387334" cy="324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65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Cíl</a:t>
            </a:r>
            <a:r>
              <a:rPr lang="en-US" b="1" dirty="0" smtClean="0">
                <a:latin typeface="Papyrus" panose="03070502060502030205" pitchFamily="66" charset="0"/>
              </a:rPr>
              <a:t>e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2165350"/>
            <a:ext cx="10353762" cy="3625850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Hlavním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cílem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je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nashromáždit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nejnovější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trendy v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oblasti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webových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aplikací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 databázových nástrojů</a:t>
            </a:r>
          </a:p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Připravit prostředí pro rozšíření (moduly)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Dalším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cílem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zakomponování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uživatelsky přívětivého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designového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jazyka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6640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Technologie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17" name="Zaoblený obdélník 16"/>
          <p:cNvSpPr/>
          <p:nvPr/>
        </p:nvSpPr>
        <p:spPr>
          <a:xfrm>
            <a:off x="661075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bdélník 13"/>
          <p:cNvSpPr/>
          <p:nvPr/>
        </p:nvSpPr>
        <p:spPr>
          <a:xfrm>
            <a:off x="1141018" y="1936036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6" name="Picture 8" descr="Gather with other MongoDB users locally and globally, either virtually or  in-person. | MongoDB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23" y="4181482"/>
            <a:ext cx="1734185" cy="1734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Zaoblený obdélník 11"/>
          <p:cNvSpPr/>
          <p:nvPr/>
        </p:nvSpPr>
        <p:spPr>
          <a:xfrm>
            <a:off x="3577298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bdélník 17"/>
          <p:cNvSpPr/>
          <p:nvPr/>
        </p:nvSpPr>
        <p:spPr>
          <a:xfrm>
            <a:off x="4190659" y="1936036"/>
            <a:ext cx="962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Express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60" name="Picture 12" descr="Suhan Wijay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645" y="4152879"/>
            <a:ext cx="1762788" cy="1762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aoblený obdélník 8"/>
          <p:cNvSpPr/>
          <p:nvPr/>
        </p:nvSpPr>
        <p:spPr>
          <a:xfrm>
            <a:off x="9393338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bdélník 18"/>
          <p:cNvSpPr/>
          <p:nvPr/>
        </p:nvSpPr>
        <p:spPr>
          <a:xfrm>
            <a:off x="10082594" y="1936036"/>
            <a:ext cx="9412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cs-CZ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ode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66" name="Picture 18" descr="NodeJS Technology | Next Softwa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3095" y="4147774"/>
            <a:ext cx="4457065" cy="1671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aoblený obdélník 3"/>
          <p:cNvSpPr/>
          <p:nvPr/>
        </p:nvSpPr>
        <p:spPr>
          <a:xfrm>
            <a:off x="6493508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/>
          <p:cNvSpPr/>
          <p:nvPr/>
        </p:nvSpPr>
        <p:spPr>
          <a:xfrm>
            <a:off x="7208710" y="1936036"/>
            <a:ext cx="7489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4" name="Picture 6" descr="React.js Logo History – Design, History and Evoluti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459" y="3747841"/>
            <a:ext cx="3741422" cy="257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ovéPole 35"/>
          <p:cNvSpPr txBox="1"/>
          <p:nvPr/>
        </p:nvSpPr>
        <p:spPr>
          <a:xfrm>
            <a:off x="731520" y="2452518"/>
            <a:ext cx="2016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Dokumentová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databáze</a:t>
            </a: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Minimalistická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Snadno rozšiřitelná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JSON formát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ovéPole 37"/>
          <p:cNvSpPr txBox="1"/>
          <p:nvPr/>
        </p:nvSpPr>
        <p:spPr>
          <a:xfrm>
            <a:off x="3663659" y="2452518"/>
            <a:ext cx="2016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dov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ý </a:t>
            </a:r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ovéPole 38"/>
          <p:cNvSpPr txBox="1"/>
          <p:nvPr/>
        </p:nvSpPr>
        <p:spPr>
          <a:xfrm>
            <a:off x="6574789" y="2452518"/>
            <a:ext cx="20167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Single-</a:t>
            </a:r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Podpora komponent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ovéPole 43"/>
          <p:cNvSpPr txBox="1"/>
          <p:nvPr/>
        </p:nvSpPr>
        <p:spPr>
          <a:xfrm>
            <a:off x="9473247" y="2452518"/>
            <a:ext cx="2016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JavaScriptový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</a:t>
            </a: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dobrá podpora neuronových sítí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7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Technologie</a:t>
            </a:r>
            <a:endParaRPr lang="en-US" dirty="0"/>
          </a:p>
        </p:txBody>
      </p:sp>
      <p:sp>
        <p:nvSpPr>
          <p:cNvPr id="5" name="Zaoblený obdélník 4"/>
          <p:cNvSpPr/>
          <p:nvPr/>
        </p:nvSpPr>
        <p:spPr>
          <a:xfrm>
            <a:off x="661075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bdélník 5"/>
          <p:cNvSpPr/>
          <p:nvPr/>
        </p:nvSpPr>
        <p:spPr>
          <a:xfrm>
            <a:off x="1141018" y="1936036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8" descr="Gather with other MongoDB users locally and globally, either virtually or  in-person. | MongoDB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23" y="4181482"/>
            <a:ext cx="1734185" cy="1734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ovéPole 7"/>
          <p:cNvSpPr txBox="1"/>
          <p:nvPr/>
        </p:nvSpPr>
        <p:spPr>
          <a:xfrm>
            <a:off x="731520" y="2452518"/>
            <a:ext cx="2016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Dokumentová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databáze</a:t>
            </a: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Minimalistická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Snadno rozšiřitelná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JSON formát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486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960" y="322179"/>
            <a:ext cx="8214360" cy="6020514"/>
          </a:xfrm>
          <a:prstGeom prst="rect">
            <a:avLst/>
          </a:prstGeom>
          <a:effectLst>
            <a:glow rad="25400">
              <a:schemeClr val="tx1">
                <a:alpha val="32000"/>
              </a:schemeClr>
            </a:glo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50016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err="1" smtClean="0">
                <a:latin typeface="Papyrus" panose="03070502060502030205" pitchFamily="66" charset="0"/>
              </a:rPr>
              <a:t>Backend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Kompilace single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Zapouzdření do balíčku pro NPM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Možnost spouštění cizích kódů (modulů) v jazycích jako jsou JS, Python atd.</a:t>
            </a:r>
          </a:p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Komunikace s databází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Aktuálně mimo hlavní server (Google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Atlas)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Možnost hostování databáze ze stejného serveru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458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929035" y="609600"/>
            <a:ext cx="10353762" cy="970450"/>
          </a:xfrm>
        </p:spPr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API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670612" y="5786289"/>
            <a:ext cx="7318304" cy="512911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Přístupné online: 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</a:t>
            </a:r>
            <a:r>
              <a:rPr lang="cs-CZ" sz="18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quest.ms.mff.cuni.cz/prak/api/documentation</a:t>
            </a:r>
            <a:endParaRPr lang="cs-CZ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500" y="1512191"/>
            <a:ext cx="7397756" cy="4161238"/>
          </a:xfrm>
          <a:prstGeom prst="rect">
            <a:avLst/>
          </a:prstGeom>
          <a:effectLst>
            <a:glow rad="50800">
              <a:schemeClr val="bg1"/>
            </a:glow>
            <a:outerShdw blurRad="63500" dist="63500" dir="2700000" algn="tl" rotWithShape="0">
              <a:prstClr val="black"/>
            </a:outerShdw>
          </a:effectLst>
        </p:spPr>
      </p:pic>
      <p:sp useBgFill="1">
        <p:nvSpPr>
          <p:cNvPr id="7" name="Zástupný symbol pro obsah 2"/>
          <p:cNvSpPr txBox="1">
            <a:spLocks/>
          </p:cNvSpPr>
          <p:nvPr/>
        </p:nvSpPr>
        <p:spPr>
          <a:xfrm>
            <a:off x="658906" y="1512190"/>
            <a:ext cx="3226135" cy="4161239"/>
          </a:xfrm>
          <a:prstGeom prst="rect">
            <a:avLst/>
          </a:prstGeom>
          <a:ln w="127000" cap="flat" cmpd="sng">
            <a:noFill/>
            <a:prstDash val="solid"/>
          </a:ln>
          <a:effectLst>
            <a:glow rad="76200">
              <a:schemeClr val="tx1">
                <a:alpha val="75000"/>
              </a:schemeClr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Seznam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requestů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Dotazy podle metody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Tělo dotazu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Možné odpovědi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Seznam schémat: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Přesné názvy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Datové typy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Možné vlastnosti</a:t>
            </a:r>
          </a:p>
          <a:p>
            <a:pPr lvl="1"/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Required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nique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…</a:t>
            </a: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769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řidlice">
  <a:themeElements>
    <a:clrScheme name="Břidl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Břidlic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řidlic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TM04033929[[fn=Břidlice]]</Template>
  <TotalTime>663</TotalTime>
  <Words>369</Words>
  <Application>Microsoft Office PowerPoint</Application>
  <PresentationFormat>Širokoúhlá obrazovka</PresentationFormat>
  <Paragraphs>155</Paragraphs>
  <Slides>20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8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20</vt:i4>
      </vt:variant>
    </vt:vector>
  </HeadingPairs>
  <TitlesOfParts>
    <vt:vector size="29" baseType="lpstr">
      <vt:lpstr>Arial</vt:lpstr>
      <vt:lpstr>Calisto MT</vt:lpstr>
      <vt:lpstr>Papyrus</vt:lpstr>
      <vt:lpstr>Roboto</vt:lpstr>
      <vt:lpstr>Roboto Mono</vt:lpstr>
      <vt:lpstr>Times New Roman</vt:lpstr>
      <vt:lpstr>Trebuchet MS</vt:lpstr>
      <vt:lpstr>Wingdings 2</vt:lpstr>
      <vt:lpstr>Břidlice</vt:lpstr>
      <vt:lpstr> </vt:lpstr>
      <vt:lpstr>Úvod</vt:lpstr>
      <vt:lpstr>Projekt PraK</vt:lpstr>
      <vt:lpstr>Cíle</vt:lpstr>
      <vt:lpstr>Technologie</vt:lpstr>
      <vt:lpstr>Technologie</vt:lpstr>
      <vt:lpstr>Prezentace aplikace PowerPoint</vt:lpstr>
      <vt:lpstr>Backend</vt:lpstr>
      <vt:lpstr>API</vt:lpstr>
      <vt:lpstr>Databáze</vt:lpstr>
      <vt:lpstr>Schémata</vt:lpstr>
      <vt:lpstr>Frontend</vt:lpstr>
      <vt:lpstr>Prezentace aplikace PowerPoint</vt:lpstr>
      <vt:lpstr>Prezentace aplikace PowerPoint</vt:lpstr>
      <vt:lpstr>Prezentace aplikace PowerPoint</vt:lpstr>
      <vt:lpstr>Výsledek</vt:lpstr>
      <vt:lpstr>Testy rychlosti</vt:lpstr>
      <vt:lpstr>Instalace a rozširitelnost</vt:lpstr>
      <vt:lpstr>Mozné další rozšírení</vt:lpstr>
      <vt:lpstr>DEKUJI     ZA    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Softwarové řešení digitálních archivů</dc:title>
  <dc:creator>Nogare</dc:creator>
  <cp:lastModifiedBy>Nogare</cp:lastModifiedBy>
  <cp:revision>46</cp:revision>
  <dcterms:created xsi:type="dcterms:W3CDTF">2021-09-09T16:17:04Z</dcterms:created>
  <dcterms:modified xsi:type="dcterms:W3CDTF">2021-10-16T12:00:38Z</dcterms:modified>
</cp:coreProperties>
</file>

<file path=docProps/thumbnail.jpeg>
</file>